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zana G Leles" initials="RE" lastIdx="2" clrIdx="0">
    <p:extLst>
      <p:ext uri="{19B8F6BF-5375-455C-9EA6-DF929625EA0E}">
        <p15:presenceInfo xmlns:p15="http://schemas.microsoft.com/office/powerpoint/2012/main" userId="Suzana G Le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A5"/>
    <a:srgbClr val="69FFE2"/>
    <a:srgbClr val="D5FFF7"/>
    <a:srgbClr val="9F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29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5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2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5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7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2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4AC28-E5A8-4B0C-9DB5-2832EFFD0F71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147A1-5724-4F8B-913C-6A78D56B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0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2902DF-DD41-48FF-8273-AAB7AFC0AA27}"/>
              </a:ext>
            </a:extLst>
          </p:cNvPr>
          <p:cNvSpPr txBox="1"/>
          <p:nvPr/>
        </p:nvSpPr>
        <p:spPr>
          <a:xfrm>
            <a:off x="457200" y="660473"/>
            <a:ext cx="59435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Session 3: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Tide pool biodiversity</a:t>
            </a:r>
          </a:p>
          <a:p>
            <a:pPr algn="ctr"/>
            <a:r>
              <a:rPr lang="en-US" sz="2000" i="1" dirty="0">
                <a:latin typeface="Ink Free" panose="03080402000500000000" pitchFamily="66" charset="0"/>
              </a:rPr>
              <a:t>(Activities for 5</a:t>
            </a:r>
            <a:r>
              <a:rPr lang="en-US" sz="2000" i="1" baseline="30000" dirty="0">
                <a:latin typeface="Ink Free" panose="03080402000500000000" pitchFamily="66" charset="0"/>
              </a:rPr>
              <a:t>th</a:t>
            </a:r>
            <a:r>
              <a:rPr lang="en-US" sz="2000" i="1" dirty="0">
                <a:latin typeface="Ink Free" panose="03080402000500000000" pitchFamily="66" charset="0"/>
              </a:rPr>
              <a:t>+ grade students)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550AE-5904-4F11-AAF3-617DFF48C997}"/>
              </a:ext>
            </a:extLst>
          </p:cNvPr>
          <p:cNvSpPr txBox="1"/>
          <p:nvPr/>
        </p:nvSpPr>
        <p:spPr>
          <a:xfrm>
            <a:off x="1535723" y="2476171"/>
            <a:ext cx="378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Created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5CD48-B146-4C2F-BFB7-F66AF2B7C0E4}"/>
              </a:ext>
            </a:extLst>
          </p:cNvPr>
          <p:cNvSpPr txBox="1"/>
          <p:nvPr/>
        </p:nvSpPr>
        <p:spPr>
          <a:xfrm>
            <a:off x="3892060" y="2987934"/>
            <a:ext cx="2319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k Free" panose="03080402000500000000" pitchFamily="66" charset="0"/>
              </a:rPr>
              <a:t>Nicole Ratib</a:t>
            </a:r>
          </a:p>
          <a:p>
            <a:r>
              <a:rPr lang="en-US" sz="2000" dirty="0">
                <a:latin typeface="Ink Free" panose="03080402000500000000" pitchFamily="66" charset="0"/>
              </a:rPr>
              <a:t>Suzana Leles</a:t>
            </a:r>
          </a:p>
          <a:p>
            <a:r>
              <a:rPr lang="en-US" sz="2000" dirty="0">
                <a:latin typeface="Ink Free" panose="03080402000500000000" pitchFamily="66" charset="0"/>
              </a:rPr>
              <a:t>Trang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DB5C4-53E1-4CCD-9540-B77EFB4B4DA1}"/>
              </a:ext>
            </a:extLst>
          </p:cNvPr>
          <p:cNvSpPr txBox="1"/>
          <p:nvPr/>
        </p:nvSpPr>
        <p:spPr>
          <a:xfrm>
            <a:off x="1535723" y="2856778"/>
            <a:ext cx="2180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k Free" panose="03080402000500000000" pitchFamily="66" charset="0"/>
              </a:rPr>
              <a:t>Brittany Bennett </a:t>
            </a:r>
          </a:p>
          <a:p>
            <a:r>
              <a:rPr lang="en-US" sz="2000" dirty="0">
                <a:latin typeface="Ink Free" panose="03080402000500000000" pitchFamily="66" charset="0"/>
              </a:rPr>
              <a:t>Holland Elder</a:t>
            </a:r>
          </a:p>
          <a:p>
            <a:r>
              <a:rPr lang="en-US" sz="2000">
                <a:latin typeface="Ink Free" panose="03080402000500000000" pitchFamily="66" charset="0"/>
              </a:rPr>
              <a:t>JL </a:t>
            </a:r>
            <a:r>
              <a:rPr lang="en-US" sz="2000" dirty="0">
                <a:latin typeface="Ink Free" panose="03080402000500000000" pitchFamily="66" charset="0"/>
              </a:rPr>
              <a:t>Weissman</a:t>
            </a:r>
          </a:p>
          <a:p>
            <a:r>
              <a:rPr lang="en-US" sz="2000" dirty="0">
                <a:latin typeface="Ink Free" panose="03080402000500000000" pitchFamily="66" charset="0"/>
              </a:rPr>
              <a:t>Jesse McNichol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D1A219-3B14-4D11-A38E-FA527221F317}"/>
              </a:ext>
            </a:extLst>
          </p:cNvPr>
          <p:cNvSpPr/>
          <p:nvPr/>
        </p:nvSpPr>
        <p:spPr>
          <a:xfrm>
            <a:off x="1535723" y="2476171"/>
            <a:ext cx="4032739" cy="1815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53B33-8683-4F4C-BAC7-91218129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034" y="4584980"/>
            <a:ext cx="5787335" cy="45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3338706-E62C-284B-81E8-63A88835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0" y="4572000"/>
            <a:ext cx="3111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5732EC-2CE4-4E28-8D10-213AD75F2517}"/>
              </a:ext>
            </a:extLst>
          </p:cNvPr>
          <p:cNvCxnSpPr>
            <a:cxnSpLocks/>
          </p:cNvCxnSpPr>
          <p:nvPr/>
        </p:nvCxnSpPr>
        <p:spPr>
          <a:xfrm>
            <a:off x="46813" y="6529703"/>
            <a:ext cx="678819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8081C2-19E5-46B8-B654-E6BB8B6B409B}"/>
              </a:ext>
            </a:extLst>
          </p:cNvPr>
          <p:cNvCxnSpPr>
            <a:cxnSpLocks/>
          </p:cNvCxnSpPr>
          <p:nvPr/>
        </p:nvCxnSpPr>
        <p:spPr>
          <a:xfrm>
            <a:off x="34902" y="5157876"/>
            <a:ext cx="678819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9B90D1-0506-44B1-A3D6-E1E9016B19D3}"/>
              </a:ext>
            </a:extLst>
          </p:cNvPr>
          <p:cNvCxnSpPr>
            <a:cxnSpLocks/>
          </p:cNvCxnSpPr>
          <p:nvPr/>
        </p:nvCxnSpPr>
        <p:spPr>
          <a:xfrm>
            <a:off x="69804" y="3771875"/>
            <a:ext cx="678819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BE4E5F-56B8-447C-A4BA-6CBEC87CA9ED}"/>
              </a:ext>
            </a:extLst>
          </p:cNvPr>
          <p:cNvCxnSpPr>
            <a:cxnSpLocks/>
          </p:cNvCxnSpPr>
          <p:nvPr/>
        </p:nvCxnSpPr>
        <p:spPr>
          <a:xfrm>
            <a:off x="11575" y="2396912"/>
            <a:ext cx="67473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4C8EAE-9CA3-48C9-BC6D-2C90B2F522C2}"/>
              </a:ext>
            </a:extLst>
          </p:cNvPr>
          <p:cNvSpPr txBox="1"/>
          <p:nvPr/>
        </p:nvSpPr>
        <p:spPr>
          <a:xfrm>
            <a:off x="214640" y="704141"/>
            <a:ext cx="37610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Food for thought:   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1. Have you ever been to a marine tide pool before?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2. Can you guess how many types of living creatures you can find at a tide pool?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3. Do you know how scientists study the biodiversity of the tide pool?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9C74A-08EA-4CD5-AE69-7EAD1517AC06}"/>
              </a:ext>
            </a:extLst>
          </p:cNvPr>
          <p:cNvSpPr txBox="1"/>
          <p:nvPr/>
        </p:nvSpPr>
        <p:spPr>
          <a:xfrm>
            <a:off x="122872" y="3783168"/>
            <a:ext cx="332748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Step 2: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Draw the transect sampling lines to split Study Site B into 6 small equal-size grids (3 rows x 2 columns). Number each grid from 1 to 6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E7A8F-01F2-4B53-9790-10F9869FDD59}"/>
              </a:ext>
            </a:extLst>
          </p:cNvPr>
          <p:cNvSpPr txBox="1"/>
          <p:nvPr/>
        </p:nvSpPr>
        <p:spPr>
          <a:xfrm>
            <a:off x="3829878" y="704141"/>
            <a:ext cx="275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What you will need: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1 ruler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1 pencil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A tide pool organism key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A worksheet (next page)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2 images of 2 study 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E514B-4847-43F3-B5FB-E258963E4617}"/>
              </a:ext>
            </a:extLst>
          </p:cNvPr>
          <p:cNvSpPr txBox="1"/>
          <p:nvPr/>
        </p:nvSpPr>
        <p:spPr>
          <a:xfrm>
            <a:off x="122872" y="2413649"/>
            <a:ext cx="32630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Step 1: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Start with Study Site A. Use the tide pool organism key to identify the organisms and count the number of each organism you see. Fill in the numbers!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E1FA04-DE9D-4252-9D27-425D1D9080BC}"/>
              </a:ext>
            </a:extLst>
          </p:cNvPr>
          <p:cNvSpPr txBox="1"/>
          <p:nvPr/>
        </p:nvSpPr>
        <p:spPr>
          <a:xfrm>
            <a:off x="103065" y="6588807"/>
            <a:ext cx="667402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Let’s discuss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1. Which study site has more types of organisms?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2. Which study site has more total organisms (including organisms of the same type)?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3. As a result, which study site is more diverse?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EC491A-A418-4C7E-828B-C96F9EB8D82D}"/>
              </a:ext>
            </a:extLst>
          </p:cNvPr>
          <p:cNvSpPr txBox="1"/>
          <p:nvPr/>
        </p:nvSpPr>
        <p:spPr>
          <a:xfrm>
            <a:off x="84913" y="5181814"/>
            <a:ext cx="33274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Step 3: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Identify, Count and Fill in the number of organisms you see in Study Site B to the worksheet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C36B33-6CD2-4FAF-A2E5-ECE59B1D7442}"/>
              </a:ext>
            </a:extLst>
          </p:cNvPr>
          <p:cNvSpPr/>
          <p:nvPr/>
        </p:nvSpPr>
        <p:spPr>
          <a:xfrm>
            <a:off x="191709" y="7681659"/>
            <a:ext cx="647458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9765B-4611-4A09-ABB0-8D0429002F44}"/>
              </a:ext>
            </a:extLst>
          </p:cNvPr>
          <p:cNvSpPr txBox="1"/>
          <p:nvPr/>
        </p:nvSpPr>
        <p:spPr>
          <a:xfrm>
            <a:off x="241080" y="7691767"/>
            <a:ext cx="660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nk Free" panose="03080402000500000000" pitchFamily="66" charset="0"/>
              </a:rPr>
              <a:t>Add your final answers here (after filling the 2 worksheets)</a:t>
            </a:r>
          </a:p>
          <a:p>
            <a:endParaRPr lang="en-US" sz="1600" dirty="0">
              <a:latin typeface="Ink Free" panose="03080402000500000000" pitchFamily="66" charset="0"/>
            </a:endParaRPr>
          </a:p>
          <a:p>
            <a:endParaRPr lang="en-US" sz="1600" dirty="0">
              <a:latin typeface="Ink Free" panose="03080402000500000000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4EAF10-4E15-9A4C-AB0B-2F81F082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05" y="3869749"/>
            <a:ext cx="1155225" cy="120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6D802A-5B77-8A42-B085-95E11156F293}"/>
              </a:ext>
            </a:extLst>
          </p:cNvPr>
          <p:cNvCxnSpPr>
            <a:cxnSpLocks/>
          </p:cNvCxnSpPr>
          <p:nvPr/>
        </p:nvCxnSpPr>
        <p:spPr>
          <a:xfrm>
            <a:off x="3716380" y="4251496"/>
            <a:ext cx="1902542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3B20DB-1C08-1B4D-A9FD-AB8654F447B6}"/>
              </a:ext>
            </a:extLst>
          </p:cNvPr>
          <p:cNvCxnSpPr>
            <a:cxnSpLocks/>
          </p:cNvCxnSpPr>
          <p:nvPr/>
        </p:nvCxnSpPr>
        <p:spPr>
          <a:xfrm>
            <a:off x="3716380" y="4695443"/>
            <a:ext cx="1902542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CF9472-0B23-8F40-B327-0FFEC0A1FDFE}"/>
              </a:ext>
            </a:extLst>
          </p:cNvPr>
          <p:cNvCxnSpPr>
            <a:cxnSpLocks/>
          </p:cNvCxnSpPr>
          <p:nvPr/>
        </p:nvCxnSpPr>
        <p:spPr>
          <a:xfrm flipH="1">
            <a:off x="4844814" y="3766765"/>
            <a:ext cx="13252" cy="138692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nimated Pencil Clip Art Clipart - Cliparts and Others Art Inspiration -  ClipArt Best - ClipArt Best">
            <a:extLst>
              <a:ext uri="{FF2B5EF4-FFF2-40B4-BE49-F238E27FC236}">
                <a16:creationId xmlns:a16="http://schemas.microsoft.com/office/drawing/2014/main" id="{37D847D2-DA43-3D41-A61F-3B807EFB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13" y="4251496"/>
            <a:ext cx="646656" cy="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DA04AB-05DD-D841-9AA2-9B8AD9EBD2DC}"/>
              </a:ext>
            </a:extLst>
          </p:cNvPr>
          <p:cNvSpPr txBox="1"/>
          <p:nvPr/>
        </p:nvSpPr>
        <p:spPr>
          <a:xfrm>
            <a:off x="3909099" y="3846800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1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2C65D-9FEA-524F-9358-CBCEA39463FC}"/>
              </a:ext>
            </a:extLst>
          </p:cNvPr>
          <p:cNvSpPr txBox="1"/>
          <p:nvPr/>
        </p:nvSpPr>
        <p:spPr>
          <a:xfrm>
            <a:off x="5437549" y="3868218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4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2C59DF-9538-4043-B7E8-936EB747D538}"/>
              </a:ext>
            </a:extLst>
          </p:cNvPr>
          <p:cNvSpPr txBox="1"/>
          <p:nvPr/>
        </p:nvSpPr>
        <p:spPr>
          <a:xfrm>
            <a:off x="5463531" y="4754548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6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F15853-AB4C-2444-BEAE-FD9B75AFA676}"/>
              </a:ext>
            </a:extLst>
          </p:cNvPr>
          <p:cNvSpPr txBox="1"/>
          <p:nvPr/>
        </p:nvSpPr>
        <p:spPr>
          <a:xfrm>
            <a:off x="3945632" y="4708623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3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38032-B3E8-3F42-830B-34887FC55568}"/>
              </a:ext>
            </a:extLst>
          </p:cNvPr>
          <p:cNvSpPr txBox="1"/>
          <p:nvPr/>
        </p:nvSpPr>
        <p:spPr>
          <a:xfrm>
            <a:off x="5477976" y="4317471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5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8E8FCB-5E6A-2548-9E85-91E293591498}"/>
              </a:ext>
            </a:extLst>
          </p:cNvPr>
          <p:cNvSpPr txBox="1"/>
          <p:nvPr/>
        </p:nvSpPr>
        <p:spPr>
          <a:xfrm>
            <a:off x="3891778" y="4273958"/>
            <a:ext cx="55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Ink Free" panose="03080402000500000000" pitchFamily="66" charset="0"/>
              </a:rPr>
              <a:t>2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1252542-CA18-1445-B792-79101F753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6399" b="5333"/>
          <a:stretch/>
        </p:blipFill>
        <p:spPr bwMode="auto">
          <a:xfrm>
            <a:off x="4353975" y="2504318"/>
            <a:ext cx="981677" cy="113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text, shoji, crossword puzzle&#10;&#10;Description automatically generated">
            <a:extLst>
              <a:ext uri="{FF2B5EF4-FFF2-40B4-BE49-F238E27FC236}">
                <a16:creationId xmlns:a16="http://schemas.microsoft.com/office/drawing/2014/main" id="{9990239E-D3CA-5045-86DB-C72C0F1A0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71" y="5300500"/>
            <a:ext cx="2732198" cy="11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F6C6A3-934B-0E49-9A16-36DD3F8A4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3075" r="4996" b="3743"/>
          <a:stretch/>
        </p:blipFill>
        <p:spPr bwMode="auto">
          <a:xfrm>
            <a:off x="374374" y="724080"/>
            <a:ext cx="6109252" cy="82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9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8BF5-475C-094A-BF6B-8728E5385148}"/>
              </a:ext>
            </a:extLst>
          </p:cNvPr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Study Site A</a:t>
            </a:r>
            <a:endParaRPr lang="en-US" sz="1400" dirty="0">
              <a:latin typeface="Ink Free" panose="03080402000500000000" pitchFamily="66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02F974-D455-0A4F-B480-618948EA1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6976" r="4928" b="3839"/>
          <a:stretch/>
        </p:blipFill>
        <p:spPr bwMode="auto">
          <a:xfrm>
            <a:off x="251792" y="858318"/>
            <a:ext cx="6387547" cy="820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79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E71E-94D5-2046-869D-005CF181B1E5}"/>
              </a:ext>
            </a:extLst>
          </p:cNvPr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Worksheet for Study Site 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F71DC-EA16-5241-BFC8-020986BE52B0}"/>
              </a:ext>
            </a:extLst>
          </p:cNvPr>
          <p:cNvSpPr txBox="1"/>
          <p:nvPr/>
        </p:nvSpPr>
        <p:spPr>
          <a:xfrm>
            <a:off x="130647" y="887955"/>
            <a:ext cx="65967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300" dirty="0">
                <a:latin typeface="Ink Free" panose="03080402000500000000" pitchFamily="66" charset="0"/>
              </a:rPr>
              <a:t>List the name of all the organisms that you see in Study Site A in the first column</a:t>
            </a:r>
          </a:p>
          <a:p>
            <a:pPr marL="342900" indent="-342900" algn="just">
              <a:buAutoNum type="arabicPeriod"/>
            </a:pPr>
            <a:r>
              <a:rPr lang="en-US" sz="1300" dirty="0">
                <a:latin typeface="Ink Free" panose="03080402000500000000" pitchFamily="66" charset="0"/>
              </a:rPr>
              <a:t>Fill in the number of each organism that you see in each Grid </a:t>
            </a:r>
          </a:p>
          <a:p>
            <a:pPr marL="342900" indent="-342900" algn="just">
              <a:buAutoNum type="arabicPeriod"/>
            </a:pPr>
            <a:endParaRPr lang="en-US" sz="1300" dirty="0">
              <a:latin typeface="Ink Free" panose="03080402000500000000" pitchFamily="66" charset="0"/>
            </a:endParaRP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0000D1DD-6F8B-5347-B13F-364E4C43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093263"/>
              </p:ext>
            </p:extLst>
          </p:nvPr>
        </p:nvGraphicFramePr>
        <p:xfrm>
          <a:off x="192855" y="1392594"/>
          <a:ext cx="6495440" cy="717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227">
                  <a:extLst>
                    <a:ext uri="{9D8B030D-6E8A-4147-A177-3AD203B41FA5}">
                      <a16:colId xmlns:a16="http://schemas.microsoft.com/office/drawing/2014/main" val="3088256649"/>
                    </a:ext>
                  </a:extLst>
                </a:gridCol>
                <a:gridCol w="641224">
                  <a:extLst>
                    <a:ext uri="{9D8B030D-6E8A-4147-A177-3AD203B41FA5}">
                      <a16:colId xmlns:a16="http://schemas.microsoft.com/office/drawing/2014/main" val="1015595876"/>
                    </a:ext>
                  </a:extLst>
                </a:gridCol>
                <a:gridCol w="623222">
                  <a:extLst>
                    <a:ext uri="{9D8B030D-6E8A-4147-A177-3AD203B41FA5}">
                      <a16:colId xmlns:a16="http://schemas.microsoft.com/office/drawing/2014/main" val="3575629805"/>
                    </a:ext>
                  </a:extLst>
                </a:gridCol>
                <a:gridCol w="635208">
                  <a:extLst>
                    <a:ext uri="{9D8B030D-6E8A-4147-A177-3AD203B41FA5}">
                      <a16:colId xmlns:a16="http://schemas.microsoft.com/office/drawing/2014/main" val="3696362991"/>
                    </a:ext>
                  </a:extLst>
                </a:gridCol>
                <a:gridCol w="671162">
                  <a:extLst>
                    <a:ext uri="{9D8B030D-6E8A-4147-A177-3AD203B41FA5}">
                      <a16:colId xmlns:a16="http://schemas.microsoft.com/office/drawing/2014/main" val="585352370"/>
                    </a:ext>
                  </a:extLst>
                </a:gridCol>
                <a:gridCol w="671163">
                  <a:extLst>
                    <a:ext uri="{9D8B030D-6E8A-4147-A177-3AD203B41FA5}">
                      <a16:colId xmlns:a16="http://schemas.microsoft.com/office/drawing/2014/main" val="2421896597"/>
                    </a:ext>
                  </a:extLst>
                </a:gridCol>
                <a:gridCol w="731088">
                  <a:extLst>
                    <a:ext uri="{9D8B030D-6E8A-4147-A177-3AD203B41FA5}">
                      <a16:colId xmlns:a16="http://schemas.microsoft.com/office/drawing/2014/main" val="2693377757"/>
                    </a:ext>
                  </a:extLst>
                </a:gridCol>
                <a:gridCol w="621073">
                  <a:extLst>
                    <a:ext uri="{9D8B030D-6E8A-4147-A177-3AD203B41FA5}">
                      <a16:colId xmlns:a16="http://schemas.microsoft.com/office/drawing/2014/main" val="4260280876"/>
                    </a:ext>
                  </a:extLst>
                </a:gridCol>
                <a:gridCol w="621073">
                  <a:extLst>
                    <a:ext uri="{9D8B030D-6E8A-4147-A177-3AD203B41FA5}">
                      <a16:colId xmlns:a16="http://schemas.microsoft.com/office/drawing/2014/main" val="15518438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Species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1974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Acorn barnacle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5692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632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013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667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0696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2225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5003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9042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391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93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6647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0890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7405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8195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3498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1156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1826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N1= Total # of organisms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066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N2= Total # of organism types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89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Diversity index</a:t>
                      </a:r>
                    </a:p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=N2/N1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919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Biodiversity</a:t>
                      </a:r>
                    </a:p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(Lo, Med, Hi)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26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8861709-B5B6-3943-8019-E723588EEE64}"/>
              </a:ext>
            </a:extLst>
          </p:cNvPr>
          <p:cNvSpPr txBox="1"/>
          <p:nvPr/>
        </p:nvSpPr>
        <p:spPr>
          <a:xfrm>
            <a:off x="142222" y="8592526"/>
            <a:ext cx="6596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latin typeface="Ink Free" panose="03080402000500000000" pitchFamily="66" charset="0"/>
              </a:rPr>
              <a:t>3. Per Study Site A (combination of all 8 grids): </a:t>
            </a:r>
          </a:p>
          <a:p>
            <a:pPr algn="just"/>
            <a:r>
              <a:rPr lang="en-US" sz="1300" dirty="0">
                <a:solidFill>
                  <a:srgbClr val="FF0000"/>
                </a:solidFill>
                <a:latin typeface="Ink Free" panose="03080402000500000000" pitchFamily="66" charset="0"/>
              </a:rPr>
              <a:t>N1 = ……………	  N2 = …………….  Diversity index = …………….. 	Biodiversity: 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428876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8BF5-475C-094A-BF6B-8728E5385148}"/>
              </a:ext>
            </a:extLst>
          </p:cNvPr>
          <p:cNvSpPr txBox="1"/>
          <p:nvPr/>
        </p:nvSpPr>
        <p:spPr>
          <a:xfrm>
            <a:off x="1560069" y="739713"/>
            <a:ext cx="376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Study Site B</a:t>
            </a:r>
            <a:endParaRPr lang="en-US" sz="1400" dirty="0">
              <a:latin typeface="Ink Free" panose="03080402000500000000" pitchFamily="66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80CF90-D4A6-4644-B355-9D3A993A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5" y="1273628"/>
            <a:ext cx="6555854" cy="683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8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BFB38-6C77-4B07-817B-6A06188D0AD1}"/>
              </a:ext>
            </a:extLst>
          </p:cNvPr>
          <p:cNvSpPr txBox="1"/>
          <p:nvPr/>
        </p:nvSpPr>
        <p:spPr>
          <a:xfrm>
            <a:off x="11575" y="51911"/>
            <a:ext cx="6858000" cy="553998"/>
          </a:xfrm>
          <a:prstGeom prst="rect">
            <a:avLst/>
          </a:prstGeom>
          <a:solidFill>
            <a:srgbClr val="D5FFF7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1: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Evaluate tide pool biodiversity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FE71E-94D5-2046-869D-005CF181B1E5}"/>
              </a:ext>
            </a:extLst>
          </p:cNvPr>
          <p:cNvSpPr txBox="1"/>
          <p:nvPr/>
        </p:nvSpPr>
        <p:spPr>
          <a:xfrm>
            <a:off x="1560069" y="573366"/>
            <a:ext cx="376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Worksheet for Study Site B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F71DC-EA16-5241-BFC8-020986BE52B0}"/>
              </a:ext>
            </a:extLst>
          </p:cNvPr>
          <p:cNvSpPr txBox="1"/>
          <p:nvPr/>
        </p:nvSpPr>
        <p:spPr>
          <a:xfrm>
            <a:off x="130647" y="887955"/>
            <a:ext cx="65967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300" dirty="0">
                <a:latin typeface="Ink Free" panose="03080402000500000000" pitchFamily="66" charset="0"/>
              </a:rPr>
              <a:t>List the name of all the organisms that you see in Study Site B in the first column</a:t>
            </a:r>
          </a:p>
          <a:p>
            <a:pPr marL="342900" indent="-342900" algn="just">
              <a:buAutoNum type="arabicPeriod"/>
            </a:pPr>
            <a:r>
              <a:rPr lang="en-US" sz="1300" dirty="0">
                <a:latin typeface="Ink Free" panose="03080402000500000000" pitchFamily="66" charset="0"/>
              </a:rPr>
              <a:t>Fill in the number of each organism that you see in each Grid </a:t>
            </a:r>
          </a:p>
          <a:p>
            <a:pPr marL="342900" indent="-342900" algn="just">
              <a:buAutoNum type="arabicPeriod"/>
            </a:pPr>
            <a:endParaRPr lang="en-US" sz="1300" dirty="0">
              <a:latin typeface="Ink Free" panose="03080402000500000000" pitchFamily="66" charset="0"/>
            </a:endParaRP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0000D1DD-6F8B-5347-B13F-364E4C43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50991"/>
              </p:ext>
            </p:extLst>
          </p:nvPr>
        </p:nvGraphicFramePr>
        <p:xfrm>
          <a:off x="192854" y="1392594"/>
          <a:ext cx="6534497" cy="717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456">
                  <a:extLst>
                    <a:ext uri="{9D8B030D-6E8A-4147-A177-3AD203B41FA5}">
                      <a16:colId xmlns:a16="http://schemas.microsoft.com/office/drawing/2014/main" val="3088256649"/>
                    </a:ext>
                  </a:extLst>
                </a:gridCol>
                <a:gridCol w="797609">
                  <a:extLst>
                    <a:ext uri="{9D8B030D-6E8A-4147-A177-3AD203B41FA5}">
                      <a16:colId xmlns:a16="http://schemas.microsoft.com/office/drawing/2014/main" val="1015595876"/>
                    </a:ext>
                  </a:extLst>
                </a:gridCol>
                <a:gridCol w="775217">
                  <a:extLst>
                    <a:ext uri="{9D8B030D-6E8A-4147-A177-3AD203B41FA5}">
                      <a16:colId xmlns:a16="http://schemas.microsoft.com/office/drawing/2014/main" val="3575629805"/>
                    </a:ext>
                  </a:extLst>
                </a:gridCol>
                <a:gridCol w="790126">
                  <a:extLst>
                    <a:ext uri="{9D8B030D-6E8A-4147-A177-3AD203B41FA5}">
                      <a16:colId xmlns:a16="http://schemas.microsoft.com/office/drawing/2014/main" val="3696362991"/>
                    </a:ext>
                  </a:extLst>
                </a:gridCol>
                <a:gridCol w="834849">
                  <a:extLst>
                    <a:ext uri="{9D8B030D-6E8A-4147-A177-3AD203B41FA5}">
                      <a16:colId xmlns:a16="http://schemas.microsoft.com/office/drawing/2014/main" val="585352370"/>
                    </a:ext>
                  </a:extLst>
                </a:gridCol>
                <a:gridCol w="834850">
                  <a:extLst>
                    <a:ext uri="{9D8B030D-6E8A-4147-A177-3AD203B41FA5}">
                      <a16:colId xmlns:a16="http://schemas.microsoft.com/office/drawing/2014/main" val="2421896597"/>
                    </a:ext>
                  </a:extLst>
                </a:gridCol>
                <a:gridCol w="909390">
                  <a:extLst>
                    <a:ext uri="{9D8B030D-6E8A-4147-A177-3AD203B41FA5}">
                      <a16:colId xmlns:a16="http://schemas.microsoft.com/office/drawing/2014/main" val="26933777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Species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Ink Free" panose="03080402000500000000" pitchFamily="66" charset="0"/>
                        </a:rPr>
                        <a:t>Grid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1974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>
                        <a:latin typeface="Ink Free" panose="03080402000500000000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Ink Free" panose="03080402000500000000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Ink Free" panose="03080402000500000000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5692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632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013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667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0696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2225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5003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9042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3912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93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6647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0890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7405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8195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3498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1156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1826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N1= Total # of organisms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066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N2= Total # of organism types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189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Diversity index</a:t>
                      </a:r>
                    </a:p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=N2/N1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919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Biodiversity</a:t>
                      </a:r>
                    </a:p>
                    <a:p>
                      <a:pPr algn="ctr"/>
                      <a:r>
                        <a:rPr lang="en-US" sz="1200" b="1" dirty="0">
                          <a:latin typeface="Ink Free" panose="03080402000500000000" pitchFamily="66" charset="0"/>
                        </a:rPr>
                        <a:t>(Lo, Med, Hi)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Ink Free" panose="03080402000500000000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26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8861709-B5B6-3943-8019-E723588EEE64}"/>
              </a:ext>
            </a:extLst>
          </p:cNvPr>
          <p:cNvSpPr txBox="1"/>
          <p:nvPr/>
        </p:nvSpPr>
        <p:spPr>
          <a:xfrm>
            <a:off x="142222" y="8592526"/>
            <a:ext cx="6596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latin typeface="Ink Free" panose="03080402000500000000" pitchFamily="66" charset="0"/>
              </a:rPr>
              <a:t>3. Per Study Site B (combination of all 6 grids): </a:t>
            </a:r>
          </a:p>
          <a:p>
            <a:pPr algn="just"/>
            <a:r>
              <a:rPr lang="en-US" sz="1300" dirty="0">
                <a:solidFill>
                  <a:srgbClr val="FF0000"/>
                </a:solidFill>
                <a:latin typeface="Ink Free" panose="03080402000500000000" pitchFamily="66" charset="0"/>
              </a:rPr>
              <a:t>N1 = ……………	  N2 = …………….  Diversity index = …………….. 	Biodiversity: 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498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5732EC-2CE4-4E28-8D10-213AD75F2517}"/>
              </a:ext>
            </a:extLst>
          </p:cNvPr>
          <p:cNvCxnSpPr>
            <a:cxnSpLocks/>
          </p:cNvCxnSpPr>
          <p:nvPr/>
        </p:nvCxnSpPr>
        <p:spPr>
          <a:xfrm>
            <a:off x="46813" y="6529703"/>
            <a:ext cx="678819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9B90D1-0506-44B1-A3D6-E1E9016B19D3}"/>
              </a:ext>
            </a:extLst>
          </p:cNvPr>
          <p:cNvCxnSpPr>
            <a:cxnSpLocks/>
          </p:cNvCxnSpPr>
          <p:nvPr/>
        </p:nvCxnSpPr>
        <p:spPr>
          <a:xfrm>
            <a:off x="69804" y="3771875"/>
            <a:ext cx="678819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BE4E5F-56B8-447C-A4BA-6CBEC87CA9ED}"/>
              </a:ext>
            </a:extLst>
          </p:cNvPr>
          <p:cNvCxnSpPr>
            <a:cxnSpLocks/>
          </p:cNvCxnSpPr>
          <p:nvPr/>
        </p:nvCxnSpPr>
        <p:spPr>
          <a:xfrm>
            <a:off x="11575" y="2396912"/>
            <a:ext cx="67473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4C8EAE-9CA3-48C9-BC6D-2C90B2F522C2}"/>
              </a:ext>
            </a:extLst>
          </p:cNvPr>
          <p:cNvSpPr txBox="1"/>
          <p:nvPr/>
        </p:nvSpPr>
        <p:spPr>
          <a:xfrm>
            <a:off x="214640" y="704141"/>
            <a:ext cx="37610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Food for thought:   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As beach-goers, what you wish to do to protect the tidal habitat?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As a fisherman, what can you do to protect the tide pool organisms?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As city leader, what can you do to protect the beach and tide pool?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9C74A-08EA-4CD5-AE69-7EAD1517AC06}"/>
              </a:ext>
            </a:extLst>
          </p:cNvPr>
          <p:cNvSpPr txBox="1"/>
          <p:nvPr/>
        </p:nvSpPr>
        <p:spPr>
          <a:xfrm>
            <a:off x="122872" y="3783168"/>
            <a:ext cx="33274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Step 2: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Among your group, let’s discuss in 25 minutes the following questions for the tide pool in Southern California coast.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E7A8F-01F2-4B53-9790-10F9869FDD59}"/>
              </a:ext>
            </a:extLst>
          </p:cNvPr>
          <p:cNvSpPr txBox="1"/>
          <p:nvPr/>
        </p:nvSpPr>
        <p:spPr>
          <a:xfrm>
            <a:off x="3829878" y="704141"/>
            <a:ext cx="27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What you will need: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1 pencil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Ink Free" panose="03080402000500000000" pitchFamily="66" charset="0"/>
              </a:rPr>
              <a:t>A worksheet (next page)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E514B-4847-43F3-B5FB-E258963E4617}"/>
              </a:ext>
            </a:extLst>
          </p:cNvPr>
          <p:cNvSpPr txBox="1"/>
          <p:nvPr/>
        </p:nvSpPr>
        <p:spPr>
          <a:xfrm>
            <a:off x="122872" y="2413649"/>
            <a:ext cx="32630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Ink Free" panose="03080402000500000000" pitchFamily="66" charset="0"/>
              </a:rPr>
              <a:t>Step 1: </a:t>
            </a:r>
          </a:p>
          <a:p>
            <a:r>
              <a:rPr lang="en-US" sz="1400" dirty="0">
                <a:latin typeface="Ink Free" panose="03080402000500000000" pitchFamily="66" charset="0"/>
              </a:rPr>
              <a:t>Let’s divide into 3 groups to represent different groups of people to discuss our environmental action!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E1FA04-DE9D-4252-9D27-425D1D9080BC}"/>
              </a:ext>
            </a:extLst>
          </p:cNvPr>
          <p:cNvSpPr txBox="1"/>
          <p:nvPr/>
        </p:nvSpPr>
        <p:spPr>
          <a:xfrm>
            <a:off x="3473644" y="7099129"/>
            <a:ext cx="3264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Ink Free" panose="03080402000500000000" pitchFamily="66" charset="0"/>
              </a:rPr>
              <a:t>Let’s share the action sheet from your group to the class!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6C210-516D-A744-9095-CE53292F5334}"/>
              </a:ext>
            </a:extLst>
          </p:cNvPr>
          <p:cNvSpPr txBox="1"/>
          <p:nvPr/>
        </p:nvSpPr>
        <p:spPr>
          <a:xfrm>
            <a:off x="46813" y="67238"/>
            <a:ext cx="6771110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2: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Human impacts on the tide pool diversity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10BB07-07BE-EA45-910E-9C0FCBFF0BBD}"/>
              </a:ext>
            </a:extLst>
          </p:cNvPr>
          <p:cNvSpPr txBox="1"/>
          <p:nvPr/>
        </p:nvSpPr>
        <p:spPr>
          <a:xfrm>
            <a:off x="3716380" y="2658825"/>
            <a:ext cx="2524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 Group 1: Beach-goers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Group 2: Fishermen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Group 3: City leaders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C6C73E-5893-3248-9B89-1DC241F298BC}"/>
              </a:ext>
            </a:extLst>
          </p:cNvPr>
          <p:cNvSpPr txBox="1"/>
          <p:nvPr/>
        </p:nvSpPr>
        <p:spPr>
          <a:xfrm>
            <a:off x="3450355" y="3837600"/>
            <a:ext cx="31687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What is the issue?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What is the goal of your group?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What skills will we need?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Who could influence the decision?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What are the actions? 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How will we find out what people think and feel about the issue?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How can we make people more aware of the issue?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Ink Free" panose="03080402000500000000" pitchFamily="66" charset="0"/>
              </a:rPr>
              <a:t>What information do we need and where we will find it?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DBD23AC-1217-824B-8109-CF3C820C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9" y="5184818"/>
            <a:ext cx="3318016" cy="36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8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AF071B65-5C68-448A-9A66-6D8807B6A4BB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frame">
            <a:avLst>
              <a:gd name="adj1" fmla="val 104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6C210-516D-A744-9095-CE53292F5334}"/>
              </a:ext>
            </a:extLst>
          </p:cNvPr>
          <p:cNvSpPr txBox="1"/>
          <p:nvPr/>
        </p:nvSpPr>
        <p:spPr>
          <a:xfrm>
            <a:off x="46813" y="67238"/>
            <a:ext cx="6771110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Activity 2: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Human impacts on the tide pool diversity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86B4FF3-E897-C64A-ACB0-4292735DB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9" r="2608"/>
          <a:stretch/>
        </p:blipFill>
        <p:spPr bwMode="auto">
          <a:xfrm>
            <a:off x="130436" y="1398270"/>
            <a:ext cx="6597127" cy="726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723758-BCA0-3949-93B8-DB343184BF0C}"/>
              </a:ext>
            </a:extLst>
          </p:cNvPr>
          <p:cNvSpPr txBox="1"/>
          <p:nvPr/>
        </p:nvSpPr>
        <p:spPr>
          <a:xfrm>
            <a:off x="143899" y="795189"/>
            <a:ext cx="6596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latin typeface="Ink Free" panose="03080402000500000000" pitchFamily="66" charset="0"/>
              </a:rPr>
              <a:t>Group that you belong:	</a:t>
            </a:r>
            <a:r>
              <a:rPr lang="en-US" sz="1300" b="1" dirty="0">
                <a:latin typeface="Ink Free" panose="03080402000500000000" pitchFamily="66" charset="0"/>
              </a:rPr>
              <a:t>Beach-goers			Fishermen			City leaders </a:t>
            </a:r>
          </a:p>
          <a:p>
            <a:pPr algn="just"/>
            <a:r>
              <a:rPr lang="en-US" sz="1300" dirty="0">
                <a:latin typeface="Ink Free" panose="03080402000500000000" pitchFamily="66" charset="0"/>
              </a:rPr>
              <a:t>    (draw a circle)</a:t>
            </a:r>
          </a:p>
        </p:txBody>
      </p:sp>
    </p:spTree>
    <p:extLst>
      <p:ext uri="{BB962C8B-B14F-4D97-AF65-F5344CB8AC3E}">
        <p14:creationId xmlns:p14="http://schemas.microsoft.com/office/powerpoint/2010/main" val="264062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3224</TotalTime>
  <Words>766</Words>
  <Application>Microsoft Office PowerPoint</Application>
  <PresentationFormat>Letter Paper (8.5x11 in)</PresentationFormat>
  <Paragraphs>114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Ink Free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Suzana G Leles</dc:creator>
  <cp:lastModifiedBy>Jake Weissman</cp:lastModifiedBy>
  <cp:revision>32</cp:revision>
  <dcterms:created xsi:type="dcterms:W3CDTF">2021-09-22T00:49:24Z</dcterms:created>
  <dcterms:modified xsi:type="dcterms:W3CDTF">2022-05-07T00:50:31Z</dcterms:modified>
</cp:coreProperties>
</file>